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9" r:id="rId2"/>
    <p:sldId id="257" r:id="rId3"/>
    <p:sldId id="273" r:id="rId4"/>
    <p:sldId id="260" r:id="rId5"/>
    <p:sldId id="268" r:id="rId6"/>
    <p:sldId id="270" r:id="rId7"/>
    <p:sldId id="264" r:id="rId8"/>
    <p:sldId id="279" r:id="rId9"/>
    <p:sldId id="274" r:id="rId10"/>
    <p:sldId id="269" r:id="rId11"/>
    <p:sldId id="275" r:id="rId12"/>
    <p:sldId id="276" r:id="rId13"/>
    <p:sldId id="277" r:id="rId14"/>
    <p:sldId id="278" r:id="rId15"/>
    <p:sldId id="271" r:id="rId1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07F847-05D7-4F5B-F387-5C0BDB597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999AE-ADCB-8534-FFBE-B9171F525F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9037C-0037-47B5-9483-76859C8C32D9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30C8A-1B7C-033A-385C-774002AA61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B4541-D94F-D363-64C6-45FF562470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3EF51-F9F2-43E6-ABF3-3F1D9FDE0C9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1818464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533D-9921-1DF2-D7AB-B938CFA36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46B57-293C-CA9B-F231-B10E08981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5480B-38D0-2CF1-E395-648F8B1F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CF289-BBDA-8FBD-A2FE-3EFFD28C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74D37-9256-1758-C695-E02F0A23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238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78AA-78E1-75AA-9E25-2DDFD5AF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073EA-8794-14AA-5D9E-ECC49069D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B5F0E-62A1-6921-450B-F04C911B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F4769-4DF1-F04A-8B9B-0D80D86A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A2D6D-3C06-FD0C-E443-ED8661C4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8261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D6B2E-90DB-2D9D-DDDE-AA287F050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D6E42-FD97-521D-91D8-EE4404AE6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F738E-AF56-5A0A-7155-77FAE330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62049-7656-3A51-0B26-6BC85BEF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C2A0F-342D-3777-0A3B-FE7F82B2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4284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C284-94BF-5820-C28F-4D4A2099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7A60-78E4-1482-B534-2F4D6B4F7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EFE10-A3D3-FFC3-6B5D-D605B261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16866-6A31-3760-2E5D-3A71A51B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C1182-82D0-57FC-10A7-B48E30A5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3829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D314-61E8-6589-ABBF-216EA0E4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59C8C-9A38-7EFC-1995-27CE962A2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E2531-2309-EDF3-E0F3-7B28095E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EFEFC-C7EC-9B91-A063-56563649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6E11-B2D5-3040-F538-F8B70638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0211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F3CF-264D-D811-77E7-D6CC398D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BDCE9-0794-10CB-B1F0-34D93022E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089C2-6C2D-6D50-AD8C-51F71FD8F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89EB4-DFE4-46DF-2F72-7293444C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C08FD-0B7C-4B0B-8657-42A64C41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E2BBB-FBA1-6819-94F1-A27D6EA8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911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BCE7-18B0-C2A7-818C-295006B2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4A854-432D-FDE4-87C4-9388D2F80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1D936-04CA-45DD-D2F5-58B9E9B77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D518E-E6B4-6B15-CCBB-2D83D4365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15BAC-4043-31DD-E47E-EE8B92359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C2B23-ABF8-77F3-0FAE-5C8B9B9F2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96947-4A66-BAEA-D1EF-503AADC1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5DBC2-B50A-F82C-0A62-9416B922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6140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C2B8-D668-28D8-B5C6-4058BF73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7BCF0-3DDE-5DAC-1852-BC5ACA50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61BD9-8285-AB8F-315B-8A8CAAF87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640D2-0DED-A804-2D83-2322727A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1592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9178E7-02B9-BA19-BBC5-C979E52C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85997-440D-F9BE-85D2-C00F068A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87DF5-BA4F-F879-74A1-372842FC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7090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2817-8007-5CCA-3B85-BE193560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748A9-B526-7EB2-081D-075C9808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48445-96BA-0CAD-9AA4-470B39CB6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6A908-D6E1-4F6B-86AE-5ED924C3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474E3-0569-76D1-6F54-08F56F85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D7592-20D5-4AC1-66DF-5278C2A0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5214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03-C7DA-5029-2627-DB998EB96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A4B3B-8671-B9B9-00BA-AA640A950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5F460-A02E-49F5-89C3-AFDD555E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61D2E-F24A-65CE-ECE0-8689645A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FBEA7-6619-414F-9343-897DAEB7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5E557-9E7C-5869-5E92-0069CE7F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8047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CB726-4DF9-0D96-6ED5-9657F9A9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8951A-AB13-3056-6F4F-3364BF4C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8DB63-DAC2-211B-9BBE-C1EB6769D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DFB228-BF8F-47D0-A101-C3644DFA56B1}" type="datetimeFigureOut">
              <a:rPr lang="en-PK" smtClean="0"/>
              <a:t>11/12/2024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3D1ED-15DF-1813-EB5A-6E8873371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AB7E4-4776-D049-A9F5-16F9A2E8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681B96-B19B-4EF1-9E40-2D9A8FE240A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8098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6DE768-0C39-5EB5-F8E0-41FE7464BD54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29D1D-B2CF-7924-0895-E9DB50FBF6E2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Energy Forecasting For Smart Grid Using AI</a:t>
            </a:r>
            <a:endParaRPr lang="en-PK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3A35097-5F90-7BF3-D586-ECDACAA4071E}"/>
              </a:ext>
            </a:extLst>
          </p:cNvPr>
          <p:cNvSpPr txBox="1">
            <a:spLocks/>
          </p:cNvSpPr>
          <p:nvPr/>
        </p:nvSpPr>
        <p:spPr>
          <a:xfrm>
            <a:off x="1611549" y="40008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Climate Based Green Energy Forecasting AI Engine</a:t>
            </a:r>
            <a:endParaRPr lang="en-PK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91F962-C274-05EC-62FE-CBFC239D97FE}"/>
              </a:ext>
            </a:extLst>
          </p:cNvPr>
          <p:cNvSpPr/>
          <p:nvPr/>
        </p:nvSpPr>
        <p:spPr>
          <a:xfrm>
            <a:off x="5153226" y="4941651"/>
            <a:ext cx="1882303" cy="175097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27A52-FBB2-CF2A-5A54-1FD47C71234B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6E1CCE10-11EA-5DBE-406D-8EEA4440F6A3}"/>
              </a:ext>
            </a:extLst>
          </p:cNvPr>
          <p:cNvSpPr/>
          <p:nvPr/>
        </p:nvSpPr>
        <p:spPr>
          <a:xfrm>
            <a:off x="1" y="0"/>
            <a:ext cx="314527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27C7DD71-0640-0E65-8AA6-FFD3D8420F04}"/>
              </a:ext>
            </a:extLst>
          </p:cNvPr>
          <p:cNvSpPr/>
          <p:nvPr/>
        </p:nvSpPr>
        <p:spPr>
          <a:xfrm flipH="1">
            <a:off x="11865116" y="-1"/>
            <a:ext cx="314529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5462F142-ACBF-7614-8B5F-D22BE8ACA45C}"/>
              </a:ext>
            </a:extLst>
          </p:cNvPr>
          <p:cNvSpPr/>
          <p:nvPr/>
        </p:nvSpPr>
        <p:spPr>
          <a:xfrm>
            <a:off x="232815" y="246650"/>
            <a:ext cx="5325704" cy="550593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20287F19-6F5E-77E5-34AF-6080880ABA80}"/>
              </a:ext>
            </a:extLst>
          </p:cNvPr>
          <p:cNvSpPr/>
          <p:nvPr/>
        </p:nvSpPr>
        <p:spPr>
          <a:xfrm flipH="1">
            <a:off x="6633479" y="246649"/>
            <a:ext cx="5325705" cy="550593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3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6DE768-0C39-5EB5-F8E0-41FE7464BD54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2B0E6-1827-1A29-F7A9-27945F38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Diagram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23A23682-3846-9135-8768-0EC7D998D7BD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CE4C621A-C2CB-2170-53A4-C250E1B960AD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3093" name="Half Frame 3092">
            <a:extLst>
              <a:ext uri="{FF2B5EF4-FFF2-40B4-BE49-F238E27FC236}">
                <a16:creationId xmlns:a16="http://schemas.microsoft.com/office/drawing/2014/main" id="{82FB3DC2-8BA4-91E6-D429-71813079524B}"/>
              </a:ext>
            </a:extLst>
          </p:cNvPr>
          <p:cNvSpPr/>
          <p:nvPr/>
        </p:nvSpPr>
        <p:spPr>
          <a:xfrm>
            <a:off x="1" y="0"/>
            <a:ext cx="23189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4" name="Half Frame 3093">
            <a:extLst>
              <a:ext uri="{FF2B5EF4-FFF2-40B4-BE49-F238E27FC236}">
                <a16:creationId xmlns:a16="http://schemas.microsoft.com/office/drawing/2014/main" id="{61E3E702-8004-30BC-786D-4533B228C0DA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86D7AF8E-A315-39DD-3DE1-336A9CBED125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10-15</a:t>
            </a:r>
            <a:endParaRPr lang="en-PK" sz="1200" b="1" dirty="0"/>
          </a:p>
        </p:txBody>
      </p:sp>
      <p:pic>
        <p:nvPicPr>
          <p:cNvPr id="9253" name="Picture 18" descr="Front end - Free computer icons">
            <a:extLst>
              <a:ext uri="{FF2B5EF4-FFF2-40B4-BE49-F238E27FC236}">
                <a16:creationId xmlns:a16="http://schemas.microsoft.com/office/drawing/2014/main" id="{CDFE31A4-0D29-C719-8DB5-6D4B66AFE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28" y="7484156"/>
            <a:ext cx="365459" cy="2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wind energy&#10;&#10;Description automatically generated">
            <a:extLst>
              <a:ext uri="{FF2B5EF4-FFF2-40B4-BE49-F238E27FC236}">
                <a16:creationId xmlns:a16="http://schemas.microsoft.com/office/drawing/2014/main" id="{44AA6899-34DA-A73A-B148-9112E53CB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5" y="1318736"/>
            <a:ext cx="11702648" cy="52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5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5E67-60D2-4160-12AE-49905A32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B7110C-F3C1-71FF-DC01-A571647CC72A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1CD69E-5385-703C-148F-C14DDFF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33EEB8C4-160C-FC54-69BC-E89DCB6EF36B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2377C664-A129-3A59-1227-35A1977693E6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3093" name="Half Frame 3092">
            <a:extLst>
              <a:ext uri="{FF2B5EF4-FFF2-40B4-BE49-F238E27FC236}">
                <a16:creationId xmlns:a16="http://schemas.microsoft.com/office/drawing/2014/main" id="{60A1651A-4021-3E8D-E4EC-78553BFB36C1}"/>
              </a:ext>
            </a:extLst>
          </p:cNvPr>
          <p:cNvSpPr/>
          <p:nvPr/>
        </p:nvSpPr>
        <p:spPr>
          <a:xfrm>
            <a:off x="1" y="0"/>
            <a:ext cx="23189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4" name="Half Frame 3093">
            <a:extLst>
              <a:ext uri="{FF2B5EF4-FFF2-40B4-BE49-F238E27FC236}">
                <a16:creationId xmlns:a16="http://schemas.microsoft.com/office/drawing/2014/main" id="{271D6366-9717-AB24-632A-8C670DF00BBD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B8A740A2-35C8-813B-974D-34F29D588A66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11-15</a:t>
            </a:r>
            <a:endParaRPr lang="en-PK" sz="1200" b="1" dirty="0"/>
          </a:p>
        </p:txBody>
      </p:sp>
      <p:pic>
        <p:nvPicPr>
          <p:cNvPr id="9253" name="Picture 18" descr="Front end - Free computer icons">
            <a:extLst>
              <a:ext uri="{FF2B5EF4-FFF2-40B4-BE49-F238E27FC236}">
                <a16:creationId xmlns:a16="http://schemas.microsoft.com/office/drawing/2014/main" id="{9A737293-E67E-0C33-5758-165D7C8C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28" y="7484156"/>
            <a:ext cx="365459" cy="2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A92F736-07D3-3B3E-EB22-2DC63ED2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4" y="4098068"/>
            <a:ext cx="2899086" cy="247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C2258D1-83A9-3122-5C98-1F687634A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4098066"/>
            <a:ext cx="2899086" cy="247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0E713A6-9209-217D-66AF-3041B51D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3342902"/>
            <a:ext cx="5943600" cy="14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3AED7C-44C6-C232-D2E0-9E27C8205E60}"/>
              </a:ext>
            </a:extLst>
          </p:cNvPr>
          <p:cNvSpPr txBox="1"/>
          <p:nvPr/>
        </p:nvSpPr>
        <p:spPr>
          <a:xfrm>
            <a:off x="4331239" y="1651937"/>
            <a:ext cx="3526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 Performance Evaluation</a:t>
            </a:r>
            <a:endParaRPr lang="en-US" b="1" u="sng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14927-A469-8FA0-3F9C-74B0877C9933}"/>
              </a:ext>
            </a:extLst>
          </p:cNvPr>
          <p:cNvSpPr txBox="1"/>
          <p:nvPr/>
        </p:nvSpPr>
        <p:spPr>
          <a:xfrm>
            <a:off x="1498058" y="2221324"/>
            <a:ext cx="9192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Mean Absolute Error (MAE):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measure the average magnitude of errors in the predicted wind speeds.</a:t>
            </a:r>
          </a:p>
          <a:p>
            <a:pPr algn="ctr" rtl="0" fontAlgn="base"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Root Mean Square Error (RMSE):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penalize larger errors, providing insights into the variance of errors.</a:t>
            </a:r>
          </a:p>
          <a:p>
            <a:pPr algn="ctr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Mean Absolute Percentage Error(MAPE):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evaluate how well the model captures the variability in the dataset.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E1DD25-E221-5D6D-DCED-5318D1EFA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5010653"/>
            <a:ext cx="5918037" cy="9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D438C-C047-86A0-B26D-3E54EB7AF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495FEB9C-A3B7-4793-73D7-25884960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6" y="2021269"/>
            <a:ext cx="12791873" cy="46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254C7D-1C93-BC28-89A4-8A9DF3F02037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BF412A-733D-C440-36AD-605B5D34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B6DF6082-2FCF-C5BB-4F78-6D7FE32DBDE8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800DC4AB-11FE-8B95-6A83-93FA28E97860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3093" name="Half Frame 3092">
            <a:extLst>
              <a:ext uri="{FF2B5EF4-FFF2-40B4-BE49-F238E27FC236}">
                <a16:creationId xmlns:a16="http://schemas.microsoft.com/office/drawing/2014/main" id="{B6E2CD5F-90A2-3550-D2C3-4B8C32EDBFF3}"/>
              </a:ext>
            </a:extLst>
          </p:cNvPr>
          <p:cNvSpPr/>
          <p:nvPr/>
        </p:nvSpPr>
        <p:spPr>
          <a:xfrm>
            <a:off x="1" y="0"/>
            <a:ext cx="23189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4" name="Half Frame 3093">
            <a:extLst>
              <a:ext uri="{FF2B5EF4-FFF2-40B4-BE49-F238E27FC236}">
                <a16:creationId xmlns:a16="http://schemas.microsoft.com/office/drawing/2014/main" id="{23A92655-EDEB-49A0-781C-696DC29A3CA5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337CD61E-B4F9-0252-E840-193C66297535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12-15</a:t>
            </a:r>
            <a:endParaRPr lang="en-PK" sz="1200" b="1" dirty="0"/>
          </a:p>
        </p:txBody>
      </p:sp>
      <p:pic>
        <p:nvPicPr>
          <p:cNvPr id="9253" name="Picture 18" descr="Front end - Free computer icons">
            <a:extLst>
              <a:ext uri="{FF2B5EF4-FFF2-40B4-BE49-F238E27FC236}">
                <a16:creationId xmlns:a16="http://schemas.microsoft.com/office/drawing/2014/main" id="{2B40EDF2-82B6-4BE3-CAC6-032C1B4D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28" y="7484156"/>
            <a:ext cx="365459" cy="2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937AB-A93F-1B76-08B2-428C4A00F0C4}"/>
              </a:ext>
            </a:extLst>
          </p:cNvPr>
          <p:cNvSpPr txBox="1"/>
          <p:nvPr/>
        </p:nvSpPr>
        <p:spPr>
          <a:xfrm>
            <a:off x="4100938" y="2464992"/>
            <a:ext cx="41864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Onshore Wind Turbines Comparison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PK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7F9B8C-9B94-3555-A618-5FD0D133E62F}"/>
              </a:ext>
            </a:extLst>
          </p:cNvPr>
          <p:cNvSpPr txBox="1"/>
          <p:nvPr/>
        </p:nvSpPr>
        <p:spPr>
          <a:xfrm>
            <a:off x="3905069" y="1651937"/>
            <a:ext cx="438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Prediction Accuracy Validation</a:t>
            </a:r>
            <a:endParaRPr lang="en-PK" u="sng" dirty="0"/>
          </a:p>
        </p:txBody>
      </p:sp>
    </p:spTree>
    <p:extLst>
      <p:ext uri="{BB962C8B-B14F-4D97-AF65-F5344CB8AC3E}">
        <p14:creationId xmlns:p14="http://schemas.microsoft.com/office/powerpoint/2010/main" val="155079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AA10E-3841-ED38-CDC1-5EC2C8EB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DF775CC-F5DC-3566-8651-011C1C97F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07" y="1836604"/>
            <a:ext cx="13266786" cy="48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4E221C-8595-B30E-31EB-D703A5F8AF72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C3DB5B-589C-870B-199B-D9876B14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7250A5A3-AEAB-C3C8-DBB3-5A435F16A711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4779BE9C-8028-82FD-391D-EBC5C62B0281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3093" name="Half Frame 3092">
            <a:extLst>
              <a:ext uri="{FF2B5EF4-FFF2-40B4-BE49-F238E27FC236}">
                <a16:creationId xmlns:a16="http://schemas.microsoft.com/office/drawing/2014/main" id="{D19DEE40-5C8D-3A3D-7761-8280301B8E88}"/>
              </a:ext>
            </a:extLst>
          </p:cNvPr>
          <p:cNvSpPr/>
          <p:nvPr/>
        </p:nvSpPr>
        <p:spPr>
          <a:xfrm>
            <a:off x="1" y="0"/>
            <a:ext cx="23189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4" name="Half Frame 3093">
            <a:extLst>
              <a:ext uri="{FF2B5EF4-FFF2-40B4-BE49-F238E27FC236}">
                <a16:creationId xmlns:a16="http://schemas.microsoft.com/office/drawing/2014/main" id="{8E022D35-362B-5125-D31D-97B442C85D6E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DBF9F6F6-2137-F23E-ECF2-0A7FDB5EE487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13-15</a:t>
            </a:r>
            <a:endParaRPr lang="en-PK" sz="1200" b="1" dirty="0"/>
          </a:p>
        </p:txBody>
      </p:sp>
      <p:pic>
        <p:nvPicPr>
          <p:cNvPr id="9253" name="Picture 18" descr="Front end - Free computer icons">
            <a:extLst>
              <a:ext uri="{FF2B5EF4-FFF2-40B4-BE49-F238E27FC236}">
                <a16:creationId xmlns:a16="http://schemas.microsoft.com/office/drawing/2014/main" id="{E2FFD00F-413C-4C2C-53F3-4A290B36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28" y="7484156"/>
            <a:ext cx="365459" cy="2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49051-2491-1ADF-C9F2-4B9CC36B278C}"/>
              </a:ext>
            </a:extLst>
          </p:cNvPr>
          <p:cNvSpPr txBox="1"/>
          <p:nvPr/>
        </p:nvSpPr>
        <p:spPr>
          <a:xfrm>
            <a:off x="4100938" y="2404762"/>
            <a:ext cx="4342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Offshore Wind Turbines Comparison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2164804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B70C-73CB-FB46-487B-E8462649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5E94D3-7BA7-D46B-45CE-394FBBA7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995" y="1278106"/>
            <a:ext cx="7168446" cy="2032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898B9-BACD-6A86-BFDA-44224EFC096A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E5D40D-C6AD-F8E0-F845-18EC446D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B3356BF3-A3EA-EB14-1A93-1DBCA9A9A580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FF1D7D0B-26A0-BD99-E0C8-5178AF30D9E9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3093" name="Half Frame 3092">
            <a:extLst>
              <a:ext uri="{FF2B5EF4-FFF2-40B4-BE49-F238E27FC236}">
                <a16:creationId xmlns:a16="http://schemas.microsoft.com/office/drawing/2014/main" id="{E879B339-C13A-7FC6-6EBE-1E3503BDFDD2}"/>
              </a:ext>
            </a:extLst>
          </p:cNvPr>
          <p:cNvSpPr/>
          <p:nvPr/>
        </p:nvSpPr>
        <p:spPr>
          <a:xfrm>
            <a:off x="1" y="0"/>
            <a:ext cx="23189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4" name="Half Frame 3093">
            <a:extLst>
              <a:ext uri="{FF2B5EF4-FFF2-40B4-BE49-F238E27FC236}">
                <a16:creationId xmlns:a16="http://schemas.microsoft.com/office/drawing/2014/main" id="{F0BA3156-E3BE-41EE-5F45-F04E1A37C9F4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3C4333AB-AA01-BC5D-15DD-80E04400782E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14-15</a:t>
            </a:r>
            <a:endParaRPr lang="en-PK" sz="1200" b="1" dirty="0"/>
          </a:p>
        </p:txBody>
      </p:sp>
      <p:pic>
        <p:nvPicPr>
          <p:cNvPr id="9253" name="Picture 18" descr="Front end - Free computer icons">
            <a:extLst>
              <a:ext uri="{FF2B5EF4-FFF2-40B4-BE49-F238E27FC236}">
                <a16:creationId xmlns:a16="http://schemas.microsoft.com/office/drawing/2014/main" id="{E918FC5F-8AE8-4750-0E7A-74E1A1D2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28" y="7484156"/>
            <a:ext cx="365459" cy="2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64D48-4FC0-42B8-C6FF-F60EC58FBB9A}"/>
              </a:ext>
            </a:extLst>
          </p:cNvPr>
          <p:cNvSpPr txBox="1"/>
          <p:nvPr/>
        </p:nvSpPr>
        <p:spPr>
          <a:xfrm>
            <a:off x="231894" y="3310792"/>
            <a:ext cx="117026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demonstrated the system's effectiveness in forecasting wind energy potential. </a:t>
            </a:r>
          </a:p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findings include:</a:t>
            </a:r>
            <a:endParaRPr lang="en-US" sz="1600" b="0" dirty="0">
              <a:effectLst/>
            </a:endParaRP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Accurate Wind Speed Forecasting: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LSTM model achieved an MAE of less than </a:t>
            </a: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0.5 m/s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an RMSE of less than         </a:t>
            </a: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0.7 m/s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across multiple test cases.</a:t>
            </a: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Forecasting Reliability: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Predicted energy outputs deviated by less than </a:t>
            </a: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5%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theoretical values for most turbine models.</a:t>
            </a:r>
          </a:p>
          <a:p>
            <a:pPr rtl="0" fontAlgn="base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Scalability: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system showed consistent performance across a wide range of regions, enabling its application in diverse geographic settings.</a:t>
            </a:r>
          </a:p>
        </p:txBody>
      </p:sp>
    </p:spTree>
    <p:extLst>
      <p:ext uri="{BB962C8B-B14F-4D97-AF65-F5344CB8AC3E}">
        <p14:creationId xmlns:p14="http://schemas.microsoft.com/office/powerpoint/2010/main" val="253739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6DE768-0C39-5EB5-F8E0-41FE7464BD54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2B0E6-1827-1A29-F7A9-27945F38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8" y="2808337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Thankyou!</a:t>
            </a:r>
            <a:endParaRPr lang="en-PK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23A23682-3846-9135-8768-0EC7D998D7BD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CE4C621A-C2CB-2170-53A4-C250E1B960AD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3093" name="Half Frame 3092">
            <a:extLst>
              <a:ext uri="{FF2B5EF4-FFF2-40B4-BE49-F238E27FC236}">
                <a16:creationId xmlns:a16="http://schemas.microsoft.com/office/drawing/2014/main" id="{82FB3DC2-8BA4-91E6-D429-71813079524B}"/>
              </a:ext>
            </a:extLst>
          </p:cNvPr>
          <p:cNvSpPr/>
          <p:nvPr/>
        </p:nvSpPr>
        <p:spPr>
          <a:xfrm>
            <a:off x="1" y="0"/>
            <a:ext cx="23189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4" name="Half Frame 3093">
            <a:extLst>
              <a:ext uri="{FF2B5EF4-FFF2-40B4-BE49-F238E27FC236}">
                <a16:creationId xmlns:a16="http://schemas.microsoft.com/office/drawing/2014/main" id="{61E3E702-8004-30BC-786D-4533B228C0DA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86D7AF8E-A315-39DD-3DE1-336A9CBED125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15-15</a:t>
            </a:r>
            <a:endParaRPr lang="en-PK" sz="1200" b="1" dirty="0"/>
          </a:p>
        </p:txBody>
      </p:sp>
      <p:pic>
        <p:nvPicPr>
          <p:cNvPr id="9253" name="Picture 18" descr="Front end - Free computer icons">
            <a:extLst>
              <a:ext uri="{FF2B5EF4-FFF2-40B4-BE49-F238E27FC236}">
                <a16:creationId xmlns:a16="http://schemas.microsoft.com/office/drawing/2014/main" id="{CDFE31A4-0D29-C719-8DB5-6D4B66AFE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28" y="7484156"/>
            <a:ext cx="365459" cy="2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F97534DC-6248-124B-0735-EF6BBD85F097}"/>
              </a:ext>
            </a:extLst>
          </p:cNvPr>
          <p:cNvSpPr/>
          <p:nvPr/>
        </p:nvSpPr>
        <p:spPr>
          <a:xfrm>
            <a:off x="676719" y="2876874"/>
            <a:ext cx="1838528" cy="1449422"/>
          </a:xfrm>
          <a:prstGeom prst="hexagon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7FC1E28C-B050-6EB6-59FC-1B7D4E544A7E}"/>
              </a:ext>
            </a:extLst>
          </p:cNvPr>
          <p:cNvSpPr/>
          <p:nvPr/>
        </p:nvSpPr>
        <p:spPr>
          <a:xfrm>
            <a:off x="3676730" y="4366653"/>
            <a:ext cx="1838528" cy="1449422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92E55460-FE62-8610-C8A1-5440AC10F088}"/>
              </a:ext>
            </a:extLst>
          </p:cNvPr>
          <p:cNvSpPr/>
          <p:nvPr/>
        </p:nvSpPr>
        <p:spPr>
          <a:xfrm>
            <a:off x="2189883" y="3604914"/>
            <a:ext cx="1838528" cy="1449422"/>
          </a:xfrm>
          <a:prstGeom prst="hex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1075F62F-58DF-46BD-F27A-7A38D3D358C9}"/>
              </a:ext>
            </a:extLst>
          </p:cNvPr>
          <p:cNvSpPr/>
          <p:nvPr/>
        </p:nvSpPr>
        <p:spPr>
          <a:xfrm>
            <a:off x="5175114" y="5120902"/>
            <a:ext cx="1838528" cy="1449422"/>
          </a:xfrm>
          <a:prstGeom prst="hexagon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EB110F89-D7E7-54BD-623F-49FBED127C48}"/>
              </a:ext>
            </a:extLst>
          </p:cNvPr>
          <p:cNvSpPr/>
          <p:nvPr/>
        </p:nvSpPr>
        <p:spPr>
          <a:xfrm>
            <a:off x="8161493" y="3609244"/>
            <a:ext cx="1838528" cy="1449422"/>
          </a:xfrm>
          <a:prstGeom prst="hexagon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7C259A0-B9D9-8D01-FF9A-A640B15B7AD2}"/>
              </a:ext>
            </a:extLst>
          </p:cNvPr>
          <p:cNvSpPr/>
          <p:nvPr/>
        </p:nvSpPr>
        <p:spPr>
          <a:xfrm>
            <a:off x="6676743" y="4372049"/>
            <a:ext cx="1838528" cy="1449422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C4E7A6AA-221A-0005-3963-F37A2323D62C}"/>
              </a:ext>
            </a:extLst>
          </p:cNvPr>
          <p:cNvSpPr/>
          <p:nvPr/>
        </p:nvSpPr>
        <p:spPr>
          <a:xfrm>
            <a:off x="9673509" y="2876874"/>
            <a:ext cx="1838528" cy="1449422"/>
          </a:xfrm>
          <a:prstGeom prst="hexagon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2937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6DE768-0C39-5EB5-F8E0-41FE7464BD54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48C39-9F1C-A3BE-241F-0EBF4D4AF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8"/>
            <a:ext cx="10515600" cy="19844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Team Members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Zain Ali Siddiqui                 21K-4870</a:t>
            </a:r>
            <a:br>
              <a:rPr lang="en-US" sz="2000" b="1" dirty="0"/>
            </a:br>
            <a:r>
              <a:rPr lang="en-US" sz="2000" b="1" dirty="0"/>
              <a:t>Abdul Rehman Arain        21K-3364</a:t>
            </a:r>
            <a:br>
              <a:rPr lang="en-US" sz="2000" b="1" dirty="0"/>
            </a:br>
            <a:r>
              <a:rPr lang="en-US" sz="2000" b="1" dirty="0"/>
              <a:t>Muhammad Maaz Khan  21K-3365</a:t>
            </a: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endParaRPr lang="en-PK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FEBF1-8E76-94C7-4A15-FC462E5FDF3E}"/>
              </a:ext>
            </a:extLst>
          </p:cNvPr>
          <p:cNvSpPr txBox="1"/>
          <p:nvPr/>
        </p:nvSpPr>
        <p:spPr>
          <a:xfrm>
            <a:off x="359923" y="3618690"/>
            <a:ext cx="4396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Supervised By: Miss Saeeda Kanwal</a:t>
            </a:r>
            <a:endParaRPr lang="en-PK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F3EB8-18DC-5B63-B364-2737203EE21A}"/>
              </a:ext>
            </a:extLst>
          </p:cNvPr>
          <p:cNvSpPr txBox="1"/>
          <p:nvPr/>
        </p:nvSpPr>
        <p:spPr>
          <a:xfrm>
            <a:off x="7435177" y="3618690"/>
            <a:ext cx="44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Co-Supervised By: Dr. Farrukh Shahid</a:t>
            </a:r>
            <a:endParaRPr lang="en-PK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C2229CD-8BC8-8657-8A80-BE2AF289C206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1D0D0-29EF-7D23-1695-FD869C862E40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1-15</a:t>
            </a:r>
            <a:endParaRPr lang="en-PK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0517A5-77B0-0E25-5512-047CD23B7E19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F826FD94-0879-E8A0-3B15-8A45F729D038}"/>
              </a:ext>
            </a:extLst>
          </p:cNvPr>
          <p:cNvSpPr/>
          <p:nvPr/>
        </p:nvSpPr>
        <p:spPr>
          <a:xfrm>
            <a:off x="1" y="9728"/>
            <a:ext cx="25992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FB92E69D-C8FC-1A7D-FEF4-59BE3ADCEB35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2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F6EC8-0A85-CC12-45C9-B7DDE0ABB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5D3779-BE16-10E8-FAC4-4B4BA011CF49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A58109-F2B1-4EEB-5202-39A0D332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Awards &amp; Recognition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CA6505B-75AD-5ED1-5698-466FCB80E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4799" y="4974821"/>
            <a:ext cx="1147699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PK" sz="3600" b="1" dirty="0">
                <a:latin typeface="Arial" panose="020B0604020202020204" pitchFamily="34" charset="0"/>
              </a:rPr>
              <a:t>11</a:t>
            </a:r>
            <a:r>
              <a:rPr lang="en-US" altLang="en-PK" sz="3600" b="1" baseline="30000" dirty="0">
                <a:latin typeface="Arial" panose="020B0604020202020204" pitchFamily="34" charset="0"/>
              </a:rPr>
              <a:t>th</a:t>
            </a:r>
            <a:r>
              <a:rPr lang="en-US" altLang="en-PK" sz="3600" b="1" dirty="0">
                <a:latin typeface="Arial" panose="020B0604020202020204" pitchFamily="34" charset="0"/>
              </a:rPr>
              <a:t> </a:t>
            </a:r>
            <a:r>
              <a:rPr lang="en-US" altLang="en-PK" sz="3600" b="1" dirty="0">
                <a:solidFill>
                  <a:srgbClr val="FFC000"/>
                </a:solidFill>
                <a:latin typeface="Arial" panose="020B0604020202020204" pitchFamily="34" charset="0"/>
              </a:rPr>
              <a:t>Sh</a:t>
            </a:r>
            <a:r>
              <a:rPr lang="en-US" altLang="en-PK" sz="3600" b="1" dirty="0">
                <a:solidFill>
                  <a:srgbClr val="FF0000"/>
                </a:solidFill>
                <a:latin typeface="Arial" panose="020B0604020202020204" pitchFamily="34" charset="0"/>
              </a:rPr>
              <a:t>ell</a:t>
            </a:r>
            <a:r>
              <a:rPr lang="en-US" altLang="en-PK" sz="3600" b="1" dirty="0">
                <a:latin typeface="Arial" panose="020B0604020202020204" pitchFamily="34" charset="0"/>
              </a:rPr>
              <a:t> Tameer Award Winners   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PK" sz="3600" b="1" dirty="0">
                <a:latin typeface="Arial" panose="020B0604020202020204" pitchFamily="34" charset="0"/>
              </a:rPr>
              <a:t>Clean Energy Solutions</a:t>
            </a:r>
            <a:endParaRPr kumimoji="0" lang="en-US" altLang="en-P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5D4E8C5-D234-CE38-0FF0-33E10A49EF47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B52EA-2AD3-7316-E115-5DC736D502D6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2-15</a:t>
            </a:r>
            <a:endParaRPr lang="en-PK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DD47F-2491-B7EE-D889-2EE0E127AC0E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CA14EE79-0C8C-C1C5-C637-BE58D915959B}"/>
              </a:ext>
            </a:extLst>
          </p:cNvPr>
          <p:cNvSpPr/>
          <p:nvPr/>
        </p:nvSpPr>
        <p:spPr>
          <a:xfrm>
            <a:off x="1" y="0"/>
            <a:ext cx="25992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345DC064-DAA1-7689-2F5A-2830A154AD0F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pic>
        <p:nvPicPr>
          <p:cNvPr id="8" name="Picture 7" descr="A group of people holding a large check&#10;&#10;Description automatically generated">
            <a:extLst>
              <a:ext uri="{FF2B5EF4-FFF2-40B4-BE49-F238E27FC236}">
                <a16:creationId xmlns:a16="http://schemas.microsoft.com/office/drawing/2014/main" id="{B6CFC825-481F-EA78-F69C-7C3A59016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6" y="1836603"/>
            <a:ext cx="5581404" cy="2868632"/>
          </a:xfrm>
          <a:prstGeom prst="rect">
            <a:avLst/>
          </a:prstGeom>
        </p:spPr>
      </p:pic>
      <p:pic>
        <p:nvPicPr>
          <p:cNvPr id="15" name="Picture 14" descr="A group of people holding a large check&#10;&#10;Description automatically generated">
            <a:extLst>
              <a:ext uri="{FF2B5EF4-FFF2-40B4-BE49-F238E27FC236}">
                <a16:creationId xmlns:a16="http://schemas.microsoft.com/office/drawing/2014/main" id="{CD313534-C635-D301-1857-BDFA04007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63" y="1836602"/>
            <a:ext cx="5581404" cy="2868631"/>
          </a:xfrm>
          <a:prstGeom prst="rect">
            <a:avLst/>
          </a:prstGeom>
        </p:spPr>
      </p:pic>
      <p:pic>
        <p:nvPicPr>
          <p:cNvPr id="1026" name="Picture 2" descr="Shell Logo PNG Vectors Free Download">
            <a:extLst>
              <a:ext uri="{FF2B5EF4-FFF2-40B4-BE49-F238E27FC236}">
                <a16:creationId xmlns:a16="http://schemas.microsoft.com/office/drawing/2014/main" id="{C34B796D-3568-9629-790F-83EB0790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68" y="5117785"/>
            <a:ext cx="9715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ell Pakistan">
            <a:extLst>
              <a:ext uri="{FF2B5EF4-FFF2-40B4-BE49-F238E27FC236}">
                <a16:creationId xmlns:a16="http://schemas.microsoft.com/office/drawing/2014/main" id="{658F89AF-2F43-752E-505E-98DDC0A9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31" y="5048790"/>
            <a:ext cx="1566818" cy="126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ell Tameer Awards 2022 | Shell">
            <a:extLst>
              <a:ext uri="{FF2B5EF4-FFF2-40B4-BE49-F238E27FC236}">
                <a16:creationId xmlns:a16="http://schemas.microsoft.com/office/drawing/2014/main" id="{2EB05F23-5B18-2D47-59C3-63BB3587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624" y="5546828"/>
            <a:ext cx="603295" cy="60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42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6257C187-036F-DE37-A1FE-51FE0BEBA8D3}"/>
              </a:ext>
            </a:extLst>
          </p:cNvPr>
          <p:cNvSpPr/>
          <p:nvPr/>
        </p:nvSpPr>
        <p:spPr>
          <a:xfrm>
            <a:off x="3842426" y="621490"/>
            <a:ext cx="4223073" cy="7189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DE768-0C39-5EB5-F8E0-41FE7464BD54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EAE4F-967A-3E98-C844-EF6CB71B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FYP-I Progress</a:t>
            </a:r>
            <a:endParaRPr lang="en-PK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5FC2B6-0B28-AAB7-5E27-41C5542F71BA}"/>
              </a:ext>
            </a:extLst>
          </p:cNvPr>
          <p:cNvSpPr/>
          <p:nvPr/>
        </p:nvSpPr>
        <p:spPr>
          <a:xfrm>
            <a:off x="1945817" y="1772940"/>
            <a:ext cx="8297121" cy="36701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5E323A-3F93-5E1E-4B82-38BC2F8DC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19" y="1836603"/>
            <a:ext cx="7416659" cy="3542793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Problem Statement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Objectives Achieved</a:t>
            </a:r>
          </a:p>
          <a:p>
            <a:r>
              <a:rPr lang="en-US" dirty="0"/>
              <a:t>Methodology / Work Plan</a:t>
            </a:r>
          </a:p>
          <a:p>
            <a:r>
              <a:rPr lang="en-US" dirty="0"/>
              <a:t>System Diagram</a:t>
            </a:r>
          </a:p>
          <a:p>
            <a:r>
              <a:rPr lang="en-US" dirty="0"/>
              <a:t>Results &amp; Evaluation</a:t>
            </a:r>
          </a:p>
          <a:p>
            <a:endParaRPr lang="en-US" dirty="0"/>
          </a:p>
          <a:p>
            <a:endParaRPr lang="en-US" dirty="0"/>
          </a:p>
          <a:p>
            <a:endParaRPr lang="en-PK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3F15F3-809D-2F49-26DD-E51B6790BA6D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A0880-B3B0-B930-4760-EB767B30B43E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4-15</a:t>
            </a:r>
            <a:endParaRPr lang="en-PK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84C94-77F5-AC98-499F-6552086DCB3A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B533B5CC-490A-E769-2D5D-CAABE5E07ACF}"/>
              </a:ext>
            </a:extLst>
          </p:cNvPr>
          <p:cNvSpPr/>
          <p:nvPr/>
        </p:nvSpPr>
        <p:spPr>
          <a:xfrm>
            <a:off x="1" y="0"/>
            <a:ext cx="25992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482A91BD-DCDD-29E0-56E1-BE1CE798BD08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6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6DE768-0C39-5EB5-F8E0-41FE7464BD54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2B0E6-1827-1A29-F7A9-27945F38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D3B2D4-BDEB-5A34-0B44-924C5049C078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F4C23-4C33-EF5A-B0D1-E6754FC223FB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5-15</a:t>
            </a:r>
            <a:endParaRPr lang="en-PK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DE7AC-2FE9-4521-BF40-ED4A9ED0F12E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279C0771-ADEA-D2ED-5B39-EE76BAABFF3E}"/>
              </a:ext>
            </a:extLst>
          </p:cNvPr>
          <p:cNvSpPr/>
          <p:nvPr/>
        </p:nvSpPr>
        <p:spPr>
          <a:xfrm>
            <a:off x="1" y="0"/>
            <a:ext cx="25992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46A662E6-B334-61E3-7A8E-E5F1BE1F8918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C04E98-F11A-6CDE-6063-5320B5F6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0" y="1955868"/>
            <a:ext cx="11720536" cy="35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6DE768-0C39-5EB5-F8E0-41FE7464BD54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2B0E6-1827-1A29-F7A9-27945F38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Solution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D3B2D4-BDEB-5A34-0B44-924C5049C078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F4C23-4C33-EF5A-B0D1-E6754FC223FB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6-15</a:t>
            </a:r>
            <a:endParaRPr lang="en-PK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DE7AC-2FE9-4521-BF40-ED4A9ED0F12E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12" name="Half Frame 11">
            <a:extLst>
              <a:ext uri="{FF2B5EF4-FFF2-40B4-BE49-F238E27FC236}">
                <a16:creationId xmlns:a16="http://schemas.microsoft.com/office/drawing/2014/main" id="{279C0771-ADEA-D2ED-5B39-EE76BAABFF3E}"/>
              </a:ext>
            </a:extLst>
          </p:cNvPr>
          <p:cNvSpPr/>
          <p:nvPr/>
        </p:nvSpPr>
        <p:spPr>
          <a:xfrm>
            <a:off x="1" y="0"/>
            <a:ext cx="25992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46A662E6-B334-61E3-7A8E-E5F1BE1F8918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C2698-3C99-7239-91F3-BEEDCB93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6" y="2030141"/>
            <a:ext cx="11720537" cy="1398858"/>
          </a:xfrm>
          <a:prstGeom prst="rect">
            <a:avLst/>
          </a:prstGeom>
        </p:spPr>
      </p:pic>
      <p:grpSp>
        <p:nvGrpSpPr>
          <p:cNvPr id="14" name="Group 22">
            <a:extLst>
              <a:ext uri="{FF2B5EF4-FFF2-40B4-BE49-F238E27FC236}">
                <a16:creationId xmlns:a16="http://schemas.microsoft.com/office/drawing/2014/main" id="{ED1E7B6A-5B13-D289-5785-F6E3CCDA685A}"/>
              </a:ext>
            </a:extLst>
          </p:cNvPr>
          <p:cNvGrpSpPr>
            <a:grpSpLocks noChangeAspect="1"/>
          </p:cNvGrpSpPr>
          <p:nvPr/>
        </p:nvGrpSpPr>
        <p:grpSpPr>
          <a:xfrm>
            <a:off x="3660454" y="3574913"/>
            <a:ext cx="4873558" cy="3008924"/>
            <a:chOff x="0" y="0"/>
            <a:chExt cx="19050000" cy="13792200"/>
          </a:xfrm>
        </p:grpSpPr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94925956-4C9D-06ED-D74E-B4AE3BFFBAD9}"/>
                </a:ext>
              </a:extLst>
            </p:cNvPr>
            <p:cNvSpPr/>
            <p:nvPr/>
          </p:nvSpPr>
          <p:spPr>
            <a:xfrm>
              <a:off x="442468" y="443738"/>
              <a:ext cx="18189449" cy="12737719"/>
            </a:xfrm>
            <a:custGeom>
              <a:avLst/>
              <a:gdLst/>
              <a:ahLst/>
              <a:cxnLst/>
              <a:rect l="l" t="t" r="r" b="b"/>
              <a:pathLst>
                <a:path w="18189449" h="12737719">
                  <a:moveTo>
                    <a:pt x="17796383" y="12737211"/>
                  </a:moveTo>
                  <a:lnTo>
                    <a:pt x="280035" y="12689967"/>
                  </a:lnTo>
                  <a:cubicBezTo>
                    <a:pt x="125222" y="12689586"/>
                    <a:pt x="0" y="12563603"/>
                    <a:pt x="508" y="12408916"/>
                  </a:cubicBezTo>
                  <a:lnTo>
                    <a:pt x="32893" y="358902"/>
                  </a:lnTo>
                  <a:cubicBezTo>
                    <a:pt x="33401" y="160401"/>
                    <a:pt x="194818" y="0"/>
                    <a:pt x="393319" y="508"/>
                  </a:cubicBezTo>
                  <a:lnTo>
                    <a:pt x="17830547" y="47498"/>
                  </a:lnTo>
                  <a:cubicBezTo>
                    <a:pt x="18029048" y="48006"/>
                    <a:pt x="18189449" y="209423"/>
                    <a:pt x="18188940" y="407924"/>
                  </a:cubicBezTo>
                  <a:lnTo>
                    <a:pt x="18156555" y="12378690"/>
                  </a:lnTo>
                  <a:cubicBezTo>
                    <a:pt x="18156174" y="12577191"/>
                    <a:pt x="17994884" y="12737719"/>
                    <a:pt x="17796383" y="12737211"/>
                  </a:cubicBezTo>
                  <a:close/>
                </a:path>
              </a:pathLst>
            </a:custGeom>
            <a:blipFill>
              <a:blip r:embed="rId4"/>
              <a:stretch>
                <a:fillRect t="-2195" b="-40607"/>
              </a:stretch>
            </a:blipFill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7DA88CE9-12AC-6580-A1FE-069F9A6EE701}"/>
                </a:ext>
              </a:extLst>
            </p:cNvPr>
            <p:cNvSpPr/>
            <p:nvPr/>
          </p:nvSpPr>
          <p:spPr>
            <a:xfrm>
              <a:off x="0" y="0"/>
              <a:ext cx="19050000" cy="13792200"/>
            </a:xfrm>
            <a:custGeom>
              <a:avLst/>
              <a:gdLst/>
              <a:ahLst/>
              <a:cxnLst/>
              <a:rect l="l" t="t" r="r" b="b"/>
              <a:pathLst>
                <a:path w="19050000" h="137922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5"/>
              <a:stretch>
                <a:fillRect l="-17" r="-17"/>
              </a:stretch>
            </a:blipFill>
          </p:spPr>
          <p:txBody>
            <a:bodyPr/>
            <a:lstStyle/>
            <a:p>
              <a:endParaRPr lang="en-PK"/>
            </a:p>
          </p:txBody>
        </p:sp>
      </p:grpSp>
    </p:spTree>
    <p:extLst>
      <p:ext uri="{BB962C8B-B14F-4D97-AF65-F5344CB8AC3E}">
        <p14:creationId xmlns:p14="http://schemas.microsoft.com/office/powerpoint/2010/main" val="206942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6DE768-0C39-5EB5-F8E0-41FE7464BD54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2B0E6-1827-1A29-F7A9-27945F38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 Achieved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Wind Power - stormglass.io">
            <a:extLst>
              <a:ext uri="{FF2B5EF4-FFF2-40B4-BE49-F238E27FC236}">
                <a16:creationId xmlns:a16="http://schemas.microsoft.com/office/drawing/2014/main" id="{2C833BC7-2C67-DEC2-9E3E-BC3CEF1E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414" y="2795342"/>
            <a:ext cx="2150934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74ECDB-34C0-B30F-0719-3F2484A6BE87}"/>
              </a:ext>
            </a:extLst>
          </p:cNvPr>
          <p:cNvSpPr txBox="1"/>
          <p:nvPr/>
        </p:nvSpPr>
        <p:spPr>
          <a:xfrm>
            <a:off x="8582463" y="4616973"/>
            <a:ext cx="335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Climate Based Wind Energy Power Generation Forecasting</a:t>
            </a:r>
            <a:endParaRPr lang="en-PK" sz="1200" b="1" dirty="0"/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23A23682-3846-9135-8768-0EC7D998D7BD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CE4C621A-C2CB-2170-53A4-C250E1B960AD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3093" name="Half Frame 3092">
            <a:extLst>
              <a:ext uri="{FF2B5EF4-FFF2-40B4-BE49-F238E27FC236}">
                <a16:creationId xmlns:a16="http://schemas.microsoft.com/office/drawing/2014/main" id="{82FB3DC2-8BA4-91E6-D429-71813079524B}"/>
              </a:ext>
            </a:extLst>
          </p:cNvPr>
          <p:cNvSpPr/>
          <p:nvPr/>
        </p:nvSpPr>
        <p:spPr>
          <a:xfrm>
            <a:off x="1" y="0"/>
            <a:ext cx="23189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4" name="Half Frame 3093">
            <a:extLst>
              <a:ext uri="{FF2B5EF4-FFF2-40B4-BE49-F238E27FC236}">
                <a16:creationId xmlns:a16="http://schemas.microsoft.com/office/drawing/2014/main" id="{61E3E702-8004-30BC-786D-4533B228C0DA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86D7AF8E-A315-39DD-3DE1-336A9CBED125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7-15</a:t>
            </a:r>
            <a:endParaRPr lang="en-PK" sz="1200" b="1" dirty="0"/>
          </a:p>
        </p:txBody>
      </p:sp>
      <p:pic>
        <p:nvPicPr>
          <p:cNvPr id="2" name="Picture 2" descr="Premium Vector | Meteorology science set icon. Weather and climate  condition. World Meteorological day. Vector flat">
            <a:extLst>
              <a:ext uri="{FF2B5EF4-FFF2-40B4-BE49-F238E27FC236}">
                <a16:creationId xmlns:a16="http://schemas.microsoft.com/office/drawing/2014/main" id="{888517CF-1AAA-153E-91CF-3A13E840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64" y="2032044"/>
            <a:ext cx="1776907" cy="117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109C2-F818-1CC7-1AAD-71DE907CBCE0}"/>
              </a:ext>
            </a:extLst>
          </p:cNvPr>
          <p:cNvSpPr txBox="1"/>
          <p:nvPr/>
        </p:nvSpPr>
        <p:spPr>
          <a:xfrm>
            <a:off x="2232971" y="2564510"/>
            <a:ext cx="242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Location Based Weather History</a:t>
            </a:r>
          </a:p>
          <a:p>
            <a:pPr algn="ctr"/>
            <a:r>
              <a:rPr lang="en-US" sz="1200" b="1" dirty="0"/>
              <a:t>At Hourly Level</a:t>
            </a:r>
            <a:endParaRPr lang="en-PK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B80C0-EDF9-AB1E-EFAB-C79442601D57}"/>
              </a:ext>
            </a:extLst>
          </p:cNvPr>
          <p:cNvSpPr txBox="1"/>
          <p:nvPr/>
        </p:nvSpPr>
        <p:spPr>
          <a:xfrm>
            <a:off x="6343085" y="3706157"/>
            <a:ext cx="2329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AI Model Selection For Wind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A4D420-FE88-C4F9-09B5-27E1C7E41295}"/>
              </a:ext>
            </a:extLst>
          </p:cNvPr>
          <p:cNvSpPr/>
          <p:nvPr/>
        </p:nvSpPr>
        <p:spPr>
          <a:xfrm>
            <a:off x="4774329" y="3086458"/>
            <a:ext cx="1656840" cy="1516396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CA55D-6F84-B61D-74B3-6863025FA9EC}"/>
              </a:ext>
            </a:extLst>
          </p:cNvPr>
          <p:cNvSpPr txBox="1"/>
          <p:nvPr/>
        </p:nvSpPr>
        <p:spPr>
          <a:xfrm>
            <a:off x="2328977" y="4719714"/>
            <a:ext cx="232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Wind Turbine Specifications </a:t>
            </a:r>
          </a:p>
          <a:p>
            <a:pPr algn="ctr"/>
            <a:r>
              <a:rPr lang="en-US" sz="1200" b="1" dirty="0"/>
              <a:t>&amp; </a:t>
            </a:r>
          </a:p>
          <a:p>
            <a:pPr algn="ctr"/>
            <a:r>
              <a:rPr lang="en-US" sz="1200" b="1" dirty="0"/>
              <a:t>Factors Extraction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281D1B-15CA-2F8E-2D97-DDC9C2CCCD6A}"/>
              </a:ext>
            </a:extLst>
          </p:cNvPr>
          <p:cNvSpPr/>
          <p:nvPr/>
        </p:nvSpPr>
        <p:spPr>
          <a:xfrm>
            <a:off x="516097" y="4192349"/>
            <a:ext cx="1656840" cy="151639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6695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23058-EF42-2ABA-7D8A-F377C9C5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03C0D1-2122-887A-DEF9-7008BD532D7D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2D5B2E-85CC-CA04-07B1-EEF74C48F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 Achieved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632FC5AC-9737-C752-CFE3-69C5A27DDFF3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4C8C2DF6-7C69-C3C9-B64B-CDF9ECB631D9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3093" name="Half Frame 3092">
            <a:extLst>
              <a:ext uri="{FF2B5EF4-FFF2-40B4-BE49-F238E27FC236}">
                <a16:creationId xmlns:a16="http://schemas.microsoft.com/office/drawing/2014/main" id="{9A014512-301C-6134-F203-00C9399BC305}"/>
              </a:ext>
            </a:extLst>
          </p:cNvPr>
          <p:cNvSpPr/>
          <p:nvPr/>
        </p:nvSpPr>
        <p:spPr>
          <a:xfrm>
            <a:off x="1" y="0"/>
            <a:ext cx="23189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4" name="Half Frame 3093">
            <a:extLst>
              <a:ext uri="{FF2B5EF4-FFF2-40B4-BE49-F238E27FC236}">
                <a16:creationId xmlns:a16="http://schemas.microsoft.com/office/drawing/2014/main" id="{04D8E8CE-60CE-E18E-0BD6-AE2DDFC07EE8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FBA1EA7A-BEB0-36A7-7085-F322E0ACC171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8-15</a:t>
            </a:r>
            <a:endParaRPr lang="en-PK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2344F-DEF8-0B7D-2FCB-2803EF38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80" y="1990734"/>
            <a:ext cx="6974769" cy="2214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648585-BA0C-02DB-AFD9-F7B2EFF65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80" y="4840939"/>
            <a:ext cx="6974769" cy="1629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3B019F-5C3B-37FC-6D2F-4A5F6671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620" y="1768045"/>
            <a:ext cx="2057687" cy="142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7E8547-2015-5623-8F80-753CCA388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803" y="4585069"/>
            <a:ext cx="2105319" cy="181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760B8E-FA7D-D3D2-1D23-CE2AB01AE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2849" y="3429001"/>
            <a:ext cx="4615509" cy="31561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7FC6B2-036F-8F11-EF92-498F3E671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523" y="3102378"/>
            <a:ext cx="1686160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3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DAC6F-2806-A125-4B90-FDA84C0B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ebsite Logo Images - Free Download on Freepik">
            <a:extLst>
              <a:ext uri="{FF2B5EF4-FFF2-40B4-BE49-F238E27FC236}">
                <a16:creationId xmlns:a16="http://schemas.microsoft.com/office/drawing/2014/main" id="{C4EF2C56-3D88-3B49-40BF-730B7AD4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62" y="1561930"/>
            <a:ext cx="1376487" cy="11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12336D-2AA7-0016-B971-DBCEDF19E8CE}"/>
              </a:ext>
            </a:extLst>
          </p:cNvPr>
          <p:cNvSpPr/>
          <p:nvPr/>
        </p:nvSpPr>
        <p:spPr>
          <a:xfrm>
            <a:off x="136187" y="145915"/>
            <a:ext cx="11916383" cy="6546715"/>
          </a:xfrm>
          <a:prstGeom prst="rect">
            <a:avLst/>
          </a:prstGeom>
          <a:noFill/>
          <a:ln w="127000">
            <a:solidFill>
              <a:schemeClr val="tx2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79FDB-BDDA-AF3C-8471-5F85CFB8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</a:t>
            </a:r>
            <a:r>
              <a:rPr lang="en-US" dirty="0"/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PK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3C9C870B-EA9A-22E0-875D-C2B16ADED53E}"/>
              </a:ext>
            </a:extLst>
          </p:cNvPr>
          <p:cNvSpPr/>
          <p:nvPr/>
        </p:nvSpPr>
        <p:spPr>
          <a:xfrm>
            <a:off x="214007" y="205700"/>
            <a:ext cx="963039" cy="9129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CC7D9FDA-E334-E134-2A4F-8585088BA218}"/>
              </a:ext>
            </a:extLst>
          </p:cNvPr>
          <p:cNvSpPr txBox="1"/>
          <p:nvPr/>
        </p:nvSpPr>
        <p:spPr>
          <a:xfrm>
            <a:off x="5558519" y="-54140"/>
            <a:ext cx="2506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FAST-NUCES KARACHI</a:t>
            </a:r>
            <a:endParaRPr lang="en-PK" sz="700" b="1" dirty="0"/>
          </a:p>
        </p:txBody>
      </p:sp>
      <p:sp>
        <p:nvSpPr>
          <p:cNvPr id="3093" name="Half Frame 3092">
            <a:extLst>
              <a:ext uri="{FF2B5EF4-FFF2-40B4-BE49-F238E27FC236}">
                <a16:creationId xmlns:a16="http://schemas.microsoft.com/office/drawing/2014/main" id="{441A3B66-5BD8-87FF-EBD2-FBB53B244D4E}"/>
              </a:ext>
            </a:extLst>
          </p:cNvPr>
          <p:cNvSpPr/>
          <p:nvPr/>
        </p:nvSpPr>
        <p:spPr>
          <a:xfrm>
            <a:off x="1" y="0"/>
            <a:ext cx="231893" cy="6858000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4" name="Half Frame 3093">
            <a:extLst>
              <a:ext uri="{FF2B5EF4-FFF2-40B4-BE49-F238E27FC236}">
                <a16:creationId xmlns:a16="http://schemas.microsoft.com/office/drawing/2014/main" id="{9371D7FB-72AD-4791-7B13-F30C483F67F7}"/>
              </a:ext>
            </a:extLst>
          </p:cNvPr>
          <p:cNvSpPr/>
          <p:nvPr/>
        </p:nvSpPr>
        <p:spPr>
          <a:xfrm flipH="1">
            <a:off x="11934543" y="-1"/>
            <a:ext cx="245101" cy="6857999"/>
          </a:xfrm>
          <a:prstGeom prst="half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solidFill>
                <a:schemeClr val="tx1"/>
              </a:solidFill>
            </a:endParaRP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331E3637-0CAC-7FED-2996-1467C937AF5F}"/>
              </a:ext>
            </a:extLst>
          </p:cNvPr>
          <p:cNvSpPr txBox="1"/>
          <p:nvPr/>
        </p:nvSpPr>
        <p:spPr>
          <a:xfrm>
            <a:off x="11089531" y="385191"/>
            <a:ext cx="963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Page 9-15</a:t>
            </a:r>
            <a:endParaRPr lang="en-PK" sz="1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99A9F-4D56-9B7A-AC82-D86EE1D7999F}"/>
              </a:ext>
            </a:extLst>
          </p:cNvPr>
          <p:cNvSpPr/>
          <p:nvPr/>
        </p:nvSpPr>
        <p:spPr>
          <a:xfrm>
            <a:off x="340468" y="1690688"/>
            <a:ext cx="2704290" cy="132556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8627C-37BA-A4BA-E6A6-9C18692AFEDD}"/>
              </a:ext>
            </a:extLst>
          </p:cNvPr>
          <p:cNvSpPr txBox="1"/>
          <p:nvPr/>
        </p:nvSpPr>
        <p:spPr>
          <a:xfrm>
            <a:off x="282100" y="2554586"/>
            <a:ext cx="106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NASA API</a:t>
            </a:r>
            <a:endParaRPr lang="en-PK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D0F1E-7C8E-5480-3553-8D80E8FEDA02}"/>
              </a:ext>
            </a:extLst>
          </p:cNvPr>
          <p:cNvSpPr txBox="1"/>
          <p:nvPr/>
        </p:nvSpPr>
        <p:spPr>
          <a:xfrm>
            <a:off x="1894772" y="2554585"/>
            <a:ext cx="10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Turbine </a:t>
            </a:r>
            <a:r>
              <a:rPr lang="en-US" sz="1200" b="1" dirty="0" err="1"/>
              <a:t>Specificaion</a:t>
            </a:r>
            <a:endParaRPr lang="en-PK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D4B17-0AB9-5D0B-0464-C3A22FF5F7EB}"/>
              </a:ext>
            </a:extLst>
          </p:cNvPr>
          <p:cNvSpPr txBox="1"/>
          <p:nvPr/>
        </p:nvSpPr>
        <p:spPr>
          <a:xfrm>
            <a:off x="899500" y="1420345"/>
            <a:ext cx="1730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Collection</a:t>
            </a:r>
            <a:endParaRPr lang="en-PK" sz="16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00D524-F3CD-E816-0438-B050461B0E4E}"/>
              </a:ext>
            </a:extLst>
          </p:cNvPr>
          <p:cNvSpPr/>
          <p:nvPr/>
        </p:nvSpPr>
        <p:spPr>
          <a:xfrm>
            <a:off x="339707" y="3988746"/>
            <a:ext cx="2704290" cy="1325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A9001-77FE-464B-5F4E-AE0D500DED88}"/>
              </a:ext>
            </a:extLst>
          </p:cNvPr>
          <p:cNvSpPr txBox="1"/>
          <p:nvPr/>
        </p:nvSpPr>
        <p:spPr>
          <a:xfrm>
            <a:off x="362810" y="4852643"/>
            <a:ext cx="10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Literature Review</a:t>
            </a:r>
            <a:endParaRPr lang="en-PK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905600-F6CF-857D-61B7-5189B1336345}"/>
              </a:ext>
            </a:extLst>
          </p:cNvPr>
          <p:cNvSpPr txBox="1"/>
          <p:nvPr/>
        </p:nvSpPr>
        <p:spPr>
          <a:xfrm>
            <a:off x="1961299" y="4843120"/>
            <a:ext cx="1286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Factors Validation</a:t>
            </a:r>
            <a:endParaRPr lang="en-PK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370C9-407E-592A-8B08-1E7AA60ECAEC}"/>
              </a:ext>
            </a:extLst>
          </p:cNvPr>
          <p:cNvSpPr txBox="1"/>
          <p:nvPr/>
        </p:nvSpPr>
        <p:spPr>
          <a:xfrm>
            <a:off x="752369" y="3718403"/>
            <a:ext cx="188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Feature Analysis</a:t>
            </a:r>
            <a:endParaRPr lang="en-PK" sz="1600" b="1" dirty="0">
              <a:solidFill>
                <a:srgbClr val="FF0000"/>
              </a:solidFill>
            </a:endParaRPr>
          </a:p>
        </p:txBody>
      </p:sp>
      <p:pic>
        <p:nvPicPr>
          <p:cNvPr id="9222" name="Picture 6" descr="Artificial Neural Model Icon Images ...">
            <a:extLst>
              <a:ext uri="{FF2B5EF4-FFF2-40B4-BE49-F238E27FC236}">
                <a16:creationId xmlns:a16="http://schemas.microsoft.com/office/drawing/2014/main" id="{A3CA77D7-63C9-8729-B678-52D0EC9FB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15" y="4012174"/>
            <a:ext cx="865818" cy="865818"/>
          </a:xfrm>
          <a:prstGeom prst="rect">
            <a:avLst/>
          </a:prstGeom>
          <a:noFill/>
        </p:spPr>
      </p:pic>
      <p:pic>
        <p:nvPicPr>
          <p:cNvPr id="9228" name="Picture 12" descr="Free Documentation Icon - Free Download ...">
            <a:extLst>
              <a:ext uri="{FF2B5EF4-FFF2-40B4-BE49-F238E27FC236}">
                <a16:creationId xmlns:a16="http://schemas.microsoft.com/office/drawing/2014/main" id="{0802C7E2-3D89-7000-0FA3-E74609A0F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89" y="4087305"/>
            <a:ext cx="658812" cy="65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CBACE16-A429-A3BF-D574-CCDAF820A106}"/>
              </a:ext>
            </a:extLst>
          </p:cNvPr>
          <p:cNvSpPr/>
          <p:nvPr/>
        </p:nvSpPr>
        <p:spPr>
          <a:xfrm>
            <a:off x="4719736" y="3988746"/>
            <a:ext cx="2704290" cy="132556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48029F-DE0B-A504-D915-4441CD156FB2}"/>
              </a:ext>
            </a:extLst>
          </p:cNvPr>
          <p:cNvSpPr txBox="1"/>
          <p:nvPr/>
        </p:nvSpPr>
        <p:spPr>
          <a:xfrm>
            <a:off x="4661368" y="4852644"/>
            <a:ext cx="115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Time Series Forecasting</a:t>
            </a:r>
            <a:endParaRPr lang="en-PK" sz="1200" b="1" dirty="0"/>
          </a:p>
        </p:txBody>
      </p:sp>
      <p:sp>
        <p:nvSpPr>
          <p:cNvPr id="9217" name="TextBox 9216">
            <a:extLst>
              <a:ext uri="{FF2B5EF4-FFF2-40B4-BE49-F238E27FC236}">
                <a16:creationId xmlns:a16="http://schemas.microsoft.com/office/drawing/2014/main" id="{36F4D5BB-1272-2661-9FBE-C0CE8D274654}"/>
              </a:ext>
            </a:extLst>
          </p:cNvPr>
          <p:cNvSpPr txBox="1"/>
          <p:nvPr/>
        </p:nvSpPr>
        <p:spPr>
          <a:xfrm>
            <a:off x="6382098" y="4846605"/>
            <a:ext cx="106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LSTM</a:t>
            </a:r>
            <a:endParaRPr lang="en-PK" sz="1200" b="1" dirty="0"/>
          </a:p>
        </p:txBody>
      </p:sp>
      <p:sp>
        <p:nvSpPr>
          <p:cNvPr id="9219" name="TextBox 9218">
            <a:extLst>
              <a:ext uri="{FF2B5EF4-FFF2-40B4-BE49-F238E27FC236}">
                <a16:creationId xmlns:a16="http://schemas.microsoft.com/office/drawing/2014/main" id="{1B66E030-10EF-4E1F-44E7-ECBBAD58552D}"/>
              </a:ext>
            </a:extLst>
          </p:cNvPr>
          <p:cNvSpPr txBox="1"/>
          <p:nvPr/>
        </p:nvSpPr>
        <p:spPr>
          <a:xfrm>
            <a:off x="4967382" y="3688835"/>
            <a:ext cx="2299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Wind Speed Prediction</a:t>
            </a:r>
            <a:endParaRPr lang="en-PK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242" name="Rectangle 9241">
            <a:extLst>
              <a:ext uri="{FF2B5EF4-FFF2-40B4-BE49-F238E27FC236}">
                <a16:creationId xmlns:a16="http://schemas.microsoft.com/office/drawing/2014/main" id="{90E453C4-74C3-C107-FA87-BD98549C087A}"/>
              </a:ext>
            </a:extLst>
          </p:cNvPr>
          <p:cNvSpPr/>
          <p:nvPr/>
        </p:nvSpPr>
        <p:spPr>
          <a:xfrm>
            <a:off x="4719736" y="1690688"/>
            <a:ext cx="2704290" cy="132556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244" name="TextBox 9243">
            <a:extLst>
              <a:ext uri="{FF2B5EF4-FFF2-40B4-BE49-F238E27FC236}">
                <a16:creationId xmlns:a16="http://schemas.microsoft.com/office/drawing/2014/main" id="{F1D9471F-312A-F61B-06E9-0818F668E144}"/>
              </a:ext>
            </a:extLst>
          </p:cNvPr>
          <p:cNvSpPr txBox="1"/>
          <p:nvPr/>
        </p:nvSpPr>
        <p:spPr>
          <a:xfrm>
            <a:off x="4581856" y="2486375"/>
            <a:ext cx="119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AI Models</a:t>
            </a:r>
            <a:endParaRPr lang="en-PK" sz="1200" b="1" dirty="0"/>
          </a:p>
        </p:txBody>
      </p:sp>
      <p:sp>
        <p:nvSpPr>
          <p:cNvPr id="9246" name="TextBox 9245">
            <a:extLst>
              <a:ext uri="{FF2B5EF4-FFF2-40B4-BE49-F238E27FC236}">
                <a16:creationId xmlns:a16="http://schemas.microsoft.com/office/drawing/2014/main" id="{636DAF24-E193-8BD4-6E59-D9D4F41C9AF8}"/>
              </a:ext>
            </a:extLst>
          </p:cNvPr>
          <p:cNvSpPr txBox="1"/>
          <p:nvPr/>
        </p:nvSpPr>
        <p:spPr>
          <a:xfrm>
            <a:off x="6394714" y="2554585"/>
            <a:ext cx="10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Testing &amp; Evaluation</a:t>
            </a:r>
            <a:endParaRPr lang="en-PK" sz="1200" b="1" dirty="0"/>
          </a:p>
        </p:txBody>
      </p:sp>
      <p:sp>
        <p:nvSpPr>
          <p:cNvPr id="9247" name="TextBox 9246">
            <a:extLst>
              <a:ext uri="{FF2B5EF4-FFF2-40B4-BE49-F238E27FC236}">
                <a16:creationId xmlns:a16="http://schemas.microsoft.com/office/drawing/2014/main" id="{41658034-FF19-BA93-371C-7E90904FC4B2}"/>
              </a:ext>
            </a:extLst>
          </p:cNvPr>
          <p:cNvSpPr txBox="1"/>
          <p:nvPr/>
        </p:nvSpPr>
        <p:spPr>
          <a:xfrm>
            <a:off x="4660586" y="1392249"/>
            <a:ext cx="2867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AI Model Selection &amp; Training</a:t>
            </a:r>
            <a:endParaRPr lang="en-PK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3257F1CB-3E19-1310-F845-ED73DD746709}"/>
              </a:ext>
            </a:extLst>
          </p:cNvPr>
          <p:cNvCxnSpPr/>
          <p:nvPr/>
        </p:nvCxnSpPr>
        <p:spPr>
          <a:xfrm>
            <a:off x="5556314" y="2140618"/>
            <a:ext cx="94303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3" name="Straight Arrow Connector 3072">
            <a:extLst>
              <a:ext uri="{FF2B5EF4-FFF2-40B4-BE49-F238E27FC236}">
                <a16:creationId xmlns:a16="http://schemas.microsoft.com/office/drawing/2014/main" id="{4A9BC4E2-34F6-E5CC-1995-AA8B1FF7323C}"/>
              </a:ext>
            </a:extLst>
          </p:cNvPr>
          <p:cNvCxnSpPr>
            <a:cxnSpLocks/>
            <a:stCxn id="2" idx="2"/>
            <a:endCxn id="25" idx="0"/>
          </p:cNvCxnSpPr>
          <p:nvPr/>
        </p:nvCxnSpPr>
        <p:spPr>
          <a:xfrm>
            <a:off x="1692613" y="3016250"/>
            <a:ext cx="3362" cy="702153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8" name="Straight Arrow Connector 3077">
            <a:extLst>
              <a:ext uri="{FF2B5EF4-FFF2-40B4-BE49-F238E27FC236}">
                <a16:creationId xmlns:a16="http://schemas.microsoft.com/office/drawing/2014/main" id="{66067360-1CFD-EF53-0460-937DE9EDCC4C}"/>
              </a:ext>
            </a:extLst>
          </p:cNvPr>
          <p:cNvCxnSpPr>
            <a:cxnSpLocks/>
          </p:cNvCxnSpPr>
          <p:nvPr/>
        </p:nvCxnSpPr>
        <p:spPr>
          <a:xfrm flipH="1">
            <a:off x="6094378" y="3016250"/>
            <a:ext cx="761" cy="70215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0" name="Connector: Elbow 3079">
            <a:extLst>
              <a:ext uri="{FF2B5EF4-FFF2-40B4-BE49-F238E27FC236}">
                <a16:creationId xmlns:a16="http://schemas.microsoft.com/office/drawing/2014/main" id="{4EAC683B-AF3C-005A-673D-539586499DD9}"/>
              </a:ext>
            </a:extLst>
          </p:cNvPr>
          <p:cNvCxnSpPr>
            <a:cxnSpLocks/>
            <a:stCxn id="11" idx="3"/>
            <a:endCxn id="9242" idx="1"/>
          </p:cNvCxnSpPr>
          <p:nvPr/>
        </p:nvCxnSpPr>
        <p:spPr>
          <a:xfrm flipV="1">
            <a:off x="3043997" y="2353469"/>
            <a:ext cx="1675739" cy="229805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2" name="Picture 14" descr="Backend Development Icon Style 12854182 ...">
            <a:extLst>
              <a:ext uri="{FF2B5EF4-FFF2-40B4-BE49-F238E27FC236}">
                <a16:creationId xmlns:a16="http://schemas.microsoft.com/office/drawing/2014/main" id="{B9451B8D-B4E3-8519-3806-033EDFDF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60" y="1789777"/>
            <a:ext cx="798527" cy="70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6" descr="Backend Development gradient icon in ...">
            <a:extLst>
              <a:ext uri="{FF2B5EF4-FFF2-40B4-BE49-F238E27FC236}">
                <a16:creationId xmlns:a16="http://schemas.microsoft.com/office/drawing/2014/main" id="{9F39EFBD-605D-98C7-F0F1-67996FF9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699" y="1758428"/>
            <a:ext cx="748707" cy="74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8" descr="Front end - Free computer icons">
            <a:extLst>
              <a:ext uri="{FF2B5EF4-FFF2-40B4-BE49-F238E27FC236}">
                <a16:creationId xmlns:a16="http://schemas.microsoft.com/office/drawing/2014/main" id="{07F5F2FF-ABE1-6100-C8C2-7981B43A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04" y="4103724"/>
            <a:ext cx="923698" cy="70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8" name="Connector: Elbow 3087">
            <a:extLst>
              <a:ext uri="{FF2B5EF4-FFF2-40B4-BE49-F238E27FC236}">
                <a16:creationId xmlns:a16="http://schemas.microsoft.com/office/drawing/2014/main" id="{BE7061E6-D038-B8B3-F4A4-170DB62B8FDC}"/>
              </a:ext>
            </a:extLst>
          </p:cNvPr>
          <p:cNvCxnSpPr>
            <a:cxnSpLocks/>
            <a:stCxn id="29" idx="3"/>
            <a:endCxn id="3098" idx="1"/>
          </p:cNvCxnSpPr>
          <p:nvPr/>
        </p:nvCxnSpPr>
        <p:spPr>
          <a:xfrm flipV="1">
            <a:off x="7424026" y="2343099"/>
            <a:ext cx="1738134" cy="230842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CBCB202D-0D38-0EFB-90B1-C1A846B68911}"/>
              </a:ext>
            </a:extLst>
          </p:cNvPr>
          <p:cNvSpPr/>
          <p:nvPr/>
        </p:nvSpPr>
        <p:spPr>
          <a:xfrm>
            <a:off x="9162160" y="1680318"/>
            <a:ext cx="2704290" cy="132556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3100" name="Straight Arrow Connector 3099">
            <a:extLst>
              <a:ext uri="{FF2B5EF4-FFF2-40B4-BE49-F238E27FC236}">
                <a16:creationId xmlns:a16="http://schemas.microsoft.com/office/drawing/2014/main" id="{90E7FC32-030F-4D94-E3CE-5D05C830DE45}"/>
              </a:ext>
            </a:extLst>
          </p:cNvPr>
          <p:cNvCxnSpPr>
            <a:cxnSpLocks/>
            <a:stCxn id="3098" idx="2"/>
            <a:endCxn id="9251" idx="0"/>
          </p:cNvCxnSpPr>
          <p:nvPr/>
        </p:nvCxnSpPr>
        <p:spPr>
          <a:xfrm>
            <a:off x="10514305" y="3005880"/>
            <a:ext cx="22745" cy="7125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48" name="Rectangle 9247">
            <a:extLst>
              <a:ext uri="{FF2B5EF4-FFF2-40B4-BE49-F238E27FC236}">
                <a16:creationId xmlns:a16="http://schemas.microsoft.com/office/drawing/2014/main" id="{B1B0B40E-4D5E-7068-5D24-50CD6E557FBF}"/>
              </a:ext>
            </a:extLst>
          </p:cNvPr>
          <p:cNvSpPr/>
          <p:nvPr/>
        </p:nvSpPr>
        <p:spPr>
          <a:xfrm>
            <a:off x="9166283" y="3988746"/>
            <a:ext cx="2704290" cy="132556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249" name="TextBox 9248">
            <a:extLst>
              <a:ext uri="{FF2B5EF4-FFF2-40B4-BE49-F238E27FC236}">
                <a16:creationId xmlns:a16="http://schemas.microsoft.com/office/drawing/2014/main" id="{8328D79F-7FF0-A205-774D-564D61548EF0}"/>
              </a:ext>
            </a:extLst>
          </p:cNvPr>
          <p:cNvSpPr txBox="1"/>
          <p:nvPr/>
        </p:nvSpPr>
        <p:spPr>
          <a:xfrm>
            <a:off x="9107915" y="4852644"/>
            <a:ext cx="131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Result Analysis</a:t>
            </a:r>
            <a:endParaRPr lang="en-PK" sz="1200" b="1" dirty="0"/>
          </a:p>
        </p:txBody>
      </p:sp>
      <p:sp>
        <p:nvSpPr>
          <p:cNvPr id="9250" name="TextBox 9249">
            <a:extLst>
              <a:ext uri="{FF2B5EF4-FFF2-40B4-BE49-F238E27FC236}">
                <a16:creationId xmlns:a16="http://schemas.microsoft.com/office/drawing/2014/main" id="{07E9519C-891F-41B9-05B6-DCE875535799}"/>
              </a:ext>
            </a:extLst>
          </p:cNvPr>
          <p:cNvSpPr txBox="1"/>
          <p:nvPr/>
        </p:nvSpPr>
        <p:spPr>
          <a:xfrm>
            <a:off x="10621939" y="4846605"/>
            <a:ext cx="1282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Output Research Work</a:t>
            </a:r>
            <a:endParaRPr lang="en-PK" sz="1200" b="1" dirty="0"/>
          </a:p>
        </p:txBody>
      </p:sp>
      <p:sp>
        <p:nvSpPr>
          <p:cNvPr id="9251" name="TextBox 9250">
            <a:extLst>
              <a:ext uri="{FF2B5EF4-FFF2-40B4-BE49-F238E27FC236}">
                <a16:creationId xmlns:a16="http://schemas.microsoft.com/office/drawing/2014/main" id="{DEB76C15-AB07-A5BD-D06B-702B50D45D58}"/>
              </a:ext>
            </a:extLst>
          </p:cNvPr>
          <p:cNvSpPr txBox="1"/>
          <p:nvPr/>
        </p:nvSpPr>
        <p:spPr>
          <a:xfrm>
            <a:off x="9637730" y="3718403"/>
            <a:ext cx="179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Testing &amp; Results</a:t>
            </a:r>
            <a:endParaRPr lang="en-PK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52" name="Straight Arrow Connector 9251">
            <a:extLst>
              <a:ext uri="{FF2B5EF4-FFF2-40B4-BE49-F238E27FC236}">
                <a16:creationId xmlns:a16="http://schemas.microsoft.com/office/drawing/2014/main" id="{A3406164-3BF6-94C4-6B42-057F00495422}"/>
              </a:ext>
            </a:extLst>
          </p:cNvPr>
          <p:cNvCxnSpPr>
            <a:cxnSpLocks/>
            <a:stCxn id="9278" idx="3"/>
            <a:endCxn id="9280" idx="1"/>
          </p:cNvCxnSpPr>
          <p:nvPr/>
        </p:nvCxnSpPr>
        <p:spPr>
          <a:xfrm>
            <a:off x="10109280" y="4480919"/>
            <a:ext cx="863330" cy="262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53" name="Picture 18" descr="Front end - Free computer icons">
            <a:extLst>
              <a:ext uri="{FF2B5EF4-FFF2-40B4-BE49-F238E27FC236}">
                <a16:creationId xmlns:a16="http://schemas.microsoft.com/office/drawing/2014/main" id="{5CB37F61-A364-9E1A-8C98-0160AE38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28" y="7484156"/>
            <a:ext cx="365459" cy="2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61" name="TextBox 9260">
            <a:extLst>
              <a:ext uri="{FF2B5EF4-FFF2-40B4-BE49-F238E27FC236}">
                <a16:creationId xmlns:a16="http://schemas.microsoft.com/office/drawing/2014/main" id="{EC96548E-5A54-BEA9-DE5C-41803244259E}"/>
              </a:ext>
            </a:extLst>
          </p:cNvPr>
          <p:cNvSpPr txBox="1"/>
          <p:nvPr/>
        </p:nvSpPr>
        <p:spPr>
          <a:xfrm>
            <a:off x="9551528" y="1420345"/>
            <a:ext cx="193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Energy Forecasting</a:t>
            </a:r>
            <a:endParaRPr lang="en-PK" sz="1600" b="1" dirty="0">
              <a:solidFill>
                <a:srgbClr val="FFC000"/>
              </a:solidFill>
            </a:endParaRPr>
          </a:p>
        </p:txBody>
      </p:sp>
      <p:pic>
        <p:nvPicPr>
          <p:cNvPr id="9262" name="Picture 22" descr="Integration - Free computer icons">
            <a:extLst>
              <a:ext uri="{FF2B5EF4-FFF2-40B4-BE49-F238E27FC236}">
                <a16:creationId xmlns:a16="http://schemas.microsoft.com/office/drawing/2014/main" id="{5AAD749E-4021-AF94-AD31-28DE5FA4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95" y="1731978"/>
            <a:ext cx="818377" cy="8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63" name="TextBox 9262">
            <a:extLst>
              <a:ext uri="{FF2B5EF4-FFF2-40B4-BE49-F238E27FC236}">
                <a16:creationId xmlns:a16="http://schemas.microsoft.com/office/drawing/2014/main" id="{0ACF1127-8429-706C-4C9F-E5C096BC62F9}"/>
              </a:ext>
            </a:extLst>
          </p:cNvPr>
          <p:cNvSpPr txBox="1"/>
          <p:nvPr/>
        </p:nvSpPr>
        <p:spPr>
          <a:xfrm>
            <a:off x="9094778" y="2599756"/>
            <a:ext cx="119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Integration</a:t>
            </a:r>
            <a:endParaRPr lang="en-PK" sz="1200" b="1" dirty="0"/>
          </a:p>
        </p:txBody>
      </p:sp>
      <p:sp>
        <p:nvSpPr>
          <p:cNvPr id="9264" name="TextBox 9263">
            <a:extLst>
              <a:ext uri="{FF2B5EF4-FFF2-40B4-BE49-F238E27FC236}">
                <a16:creationId xmlns:a16="http://schemas.microsoft.com/office/drawing/2014/main" id="{C520DC3A-0219-CA3D-3345-C312512AD85C}"/>
              </a:ext>
            </a:extLst>
          </p:cNvPr>
          <p:cNvSpPr txBox="1"/>
          <p:nvPr/>
        </p:nvSpPr>
        <p:spPr>
          <a:xfrm>
            <a:off x="10838611" y="2511946"/>
            <a:ext cx="106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Energy</a:t>
            </a:r>
          </a:p>
          <a:p>
            <a:pPr algn="ctr"/>
            <a:r>
              <a:rPr lang="en-US" sz="1200" b="1" dirty="0"/>
              <a:t>Output </a:t>
            </a:r>
            <a:endParaRPr lang="en-PK" sz="1200" b="1" dirty="0"/>
          </a:p>
        </p:txBody>
      </p:sp>
      <p:cxnSp>
        <p:nvCxnSpPr>
          <p:cNvPr id="9270" name="Straight Arrow Connector 9269">
            <a:extLst>
              <a:ext uri="{FF2B5EF4-FFF2-40B4-BE49-F238E27FC236}">
                <a16:creationId xmlns:a16="http://schemas.microsoft.com/office/drawing/2014/main" id="{A18933B7-9F40-8D55-ED1D-03952490FDC5}"/>
              </a:ext>
            </a:extLst>
          </p:cNvPr>
          <p:cNvCxnSpPr>
            <a:cxnSpLocks/>
            <a:stCxn id="9262" idx="3"/>
          </p:cNvCxnSpPr>
          <p:nvPr/>
        </p:nvCxnSpPr>
        <p:spPr>
          <a:xfrm flipV="1">
            <a:off x="10028672" y="2131322"/>
            <a:ext cx="939075" cy="98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77" name="Picture 24" descr="Deployment - Free computer icons">
            <a:extLst>
              <a:ext uri="{FF2B5EF4-FFF2-40B4-BE49-F238E27FC236}">
                <a16:creationId xmlns:a16="http://schemas.microsoft.com/office/drawing/2014/main" id="{C82842CD-FAB9-41AB-E456-3121E1A83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827" y="1712019"/>
            <a:ext cx="810297" cy="81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78" name="Picture 26" descr="Research icons for free download | Freepik">
            <a:extLst>
              <a:ext uri="{FF2B5EF4-FFF2-40B4-BE49-F238E27FC236}">
                <a16:creationId xmlns:a16="http://schemas.microsoft.com/office/drawing/2014/main" id="{BC76B8D5-91B4-0684-144D-739B1124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357" y="4056957"/>
            <a:ext cx="847923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80" name="Picture 30" descr="SCS Publishing – Conferences on Science">
            <a:extLst>
              <a:ext uri="{FF2B5EF4-FFF2-40B4-BE49-F238E27FC236}">
                <a16:creationId xmlns:a16="http://schemas.microsoft.com/office/drawing/2014/main" id="{7C4FBE85-53A6-37AD-16C1-4F536AEC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610" y="4098904"/>
            <a:ext cx="848357" cy="7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ASA Logo | NASA Global Precipitation Measurement Mission">
            <a:extLst>
              <a:ext uri="{FF2B5EF4-FFF2-40B4-BE49-F238E27FC236}">
                <a16:creationId xmlns:a16="http://schemas.microsoft.com/office/drawing/2014/main" id="{0512A390-0F0C-9848-A383-924CD1C4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3" y="1791033"/>
            <a:ext cx="718405" cy="7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 descr="SCS Publishing – Conferences on Science">
            <a:extLst>
              <a:ext uri="{FF2B5EF4-FFF2-40B4-BE49-F238E27FC236}">
                <a16:creationId xmlns:a16="http://schemas.microsoft.com/office/drawing/2014/main" id="{2731C098-D70A-8F57-2231-037162D2A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74" y="4073771"/>
            <a:ext cx="848357" cy="7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56C862-419A-2555-61E0-81470FBADD70}"/>
              </a:ext>
            </a:extLst>
          </p:cNvPr>
          <p:cNvCxnSpPr>
            <a:cxnSpLocks/>
          </p:cNvCxnSpPr>
          <p:nvPr/>
        </p:nvCxnSpPr>
        <p:spPr>
          <a:xfrm>
            <a:off x="1386737" y="4451425"/>
            <a:ext cx="863330" cy="262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390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8189</TotalTime>
  <Words>389</Words>
  <Application>Microsoft Office PowerPoint</Application>
  <PresentationFormat>Widescreen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Awards &amp; Recognition</vt:lpstr>
      <vt:lpstr>FYP-I Progress</vt:lpstr>
      <vt:lpstr>Problem Statement</vt:lpstr>
      <vt:lpstr>Proposed Solution</vt:lpstr>
      <vt:lpstr>Objectives Achieved</vt:lpstr>
      <vt:lpstr>Objectives Achieved</vt:lpstr>
      <vt:lpstr>Work Plan</vt:lpstr>
      <vt:lpstr>System Diagram</vt:lpstr>
      <vt:lpstr>Results</vt:lpstr>
      <vt:lpstr>Results</vt:lpstr>
      <vt:lpstr>Results</vt:lpstr>
      <vt:lpstr>Results</vt:lpstr>
      <vt:lpstr>Thankyou!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K214870 Zain Ali Siddiqui</dc:creator>
  <cp:lastModifiedBy>K214870 Zain Ali Siddiqui</cp:lastModifiedBy>
  <cp:revision>54</cp:revision>
  <dcterms:created xsi:type="dcterms:W3CDTF">2024-09-23T18:25:04Z</dcterms:created>
  <dcterms:modified xsi:type="dcterms:W3CDTF">2024-12-11T22:55:49Z</dcterms:modified>
</cp:coreProperties>
</file>